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93" r:id="rId3"/>
    <p:sldId id="298" r:id="rId4"/>
    <p:sldId id="294" r:id="rId5"/>
    <p:sldId id="295" r:id="rId6"/>
    <p:sldId id="296" r:id="rId7"/>
    <p:sldId id="297" r:id="rId8"/>
    <p:sldId id="292" r:id="rId9"/>
    <p:sldId id="257" r:id="rId10"/>
    <p:sldId id="263" r:id="rId11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0000"/>
    <a:srgbClr val="7A0000"/>
    <a:srgbClr val="6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8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6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INFORME%20DE%20ATENCI&#211;N%20DE%20SOLICITUDES%202021-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F:\INFORME%20DE%20ATENCI&#211;N%20DE%20SOLICITUDES%202021-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F:\INFORME%20DE%20ATENCI&#211;N%20DE%20SOLICITUDES%202021-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F:\INFORME%20DE%20ATENCI&#211;N%20DE%20SOLICITUDES%202021-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dirty="0"/>
              <a:t>Informe solicitudes 2024-2025</a:t>
            </a:r>
          </a:p>
        </c:rich>
      </c:tx>
      <c:layout>
        <c:manualLayout>
          <c:xMode val="edge"/>
          <c:yMode val="edge"/>
          <c:x val="0.28007677749118026"/>
          <c:y val="3.56347438752783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Hoja3!$C$9:$C$10</c:f>
              <c:numCache>
                <c:formatCode>General</c:formatCode>
                <c:ptCount val="2"/>
                <c:pt idx="0">
                  <c:v>655</c:v>
                </c:pt>
                <c:pt idx="1">
                  <c:v>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E8-43A8-B0BE-25F8CFAF0647}"/>
            </c:ext>
          </c:extLst>
        </c:ser>
        <c:ser>
          <c:idx val="1"/>
          <c:order val="1"/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Hoja3!$D$9:$D$10</c:f>
              <c:numCache>
                <c:formatCode>General</c:formatCode>
                <c:ptCount val="2"/>
                <c:pt idx="0">
                  <c:v>649</c:v>
                </c:pt>
                <c:pt idx="1">
                  <c:v>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E8-43A8-B0BE-25F8CFAF064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399826815"/>
        <c:axId val="1399820095"/>
      </c:barChart>
      <c:catAx>
        <c:axId val="13998268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99820095"/>
        <c:crosses val="autoZero"/>
        <c:auto val="1"/>
        <c:lblAlgn val="ctr"/>
        <c:lblOffset val="100"/>
        <c:noMultiLvlLbl val="0"/>
      </c:catAx>
      <c:valAx>
        <c:axId val="139982009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99826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dirty="0"/>
              <a:t>Verificación</a:t>
            </a:r>
            <a:r>
              <a:rPr lang="es-MX" baseline="0" dirty="0"/>
              <a:t> </a:t>
            </a:r>
            <a:r>
              <a:rPr lang="es-MX" dirty="0"/>
              <a:t>2024-2025</a:t>
            </a:r>
          </a:p>
        </c:rich>
      </c:tx>
      <c:layout>
        <c:manualLayout>
          <c:xMode val="edge"/>
          <c:yMode val="edge"/>
          <c:x val="0.28007677749118026"/>
          <c:y val="3.56347438752783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Hoja3!$C$9:$C$10</c:f>
              <c:numCache>
                <c:formatCode>General</c:formatCode>
                <c:ptCount val="2"/>
                <c:pt idx="0">
                  <c:v>93.56</c:v>
                </c:pt>
                <c:pt idx="1">
                  <c:v>97.47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CD-402B-A773-0D7A31F75C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399826815"/>
        <c:axId val="1399820095"/>
      </c:barChart>
      <c:catAx>
        <c:axId val="13998268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99820095"/>
        <c:crosses val="autoZero"/>
        <c:auto val="1"/>
        <c:lblAlgn val="ctr"/>
        <c:lblOffset val="100"/>
        <c:noMultiLvlLbl val="0"/>
      </c:catAx>
      <c:valAx>
        <c:axId val="139982009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99826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6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Recursos de revisión  (SICOM)</a:t>
            </a:r>
            <a:r>
              <a:rPr lang="es-MX" sz="1600" b="0" i="0" u="none" strike="noStrike" kern="1200" cap="all" spc="120" normalizeH="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/>
              <a:t>2024-2025</a:t>
            </a:r>
          </a:p>
        </c:rich>
      </c:tx>
      <c:layout>
        <c:manualLayout>
          <c:xMode val="edge"/>
          <c:yMode val="edge"/>
          <c:x val="0.16817331198235252"/>
          <c:y val="3.56347438752783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Hoja3!$C$9:$C$10</c:f>
              <c:numCache>
                <c:formatCode>General</c:formatCode>
                <c:ptCount val="2"/>
                <c:pt idx="0">
                  <c:v>83</c:v>
                </c:pt>
                <c:pt idx="1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FD-45F0-8ECA-7233BD0F8FAB}"/>
            </c:ext>
          </c:extLst>
        </c:ser>
        <c:ser>
          <c:idx val="1"/>
          <c:order val="1"/>
          <c:spPr>
            <a:solidFill>
              <a:schemeClr val="accent6">
                <a:shade val="76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Ref>
              <c:f>Hoja3!#REF!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FD-45F0-8ECA-7233BD0F8FA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399826815"/>
        <c:axId val="1399820095"/>
      </c:barChart>
      <c:catAx>
        <c:axId val="13998268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99820095"/>
        <c:crosses val="autoZero"/>
        <c:auto val="1"/>
        <c:lblAlgn val="ctr"/>
        <c:lblOffset val="100"/>
        <c:noMultiLvlLbl val="0"/>
      </c:catAx>
      <c:valAx>
        <c:axId val="139982009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99826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MX" sz="1600" b="1" i="0" u="none" strike="noStrike" kern="1200" cap="all" spc="120" normalizeH="0" baseline="0" dirty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capacitaciones</a:t>
            </a:r>
            <a:r>
              <a:rPr lang="es-MX" sz="1600" b="0" i="0" u="none" strike="noStrike" kern="1200" cap="all" spc="120" normalizeH="0" baseline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dirty="0"/>
              <a:t>2024-2025</a:t>
            </a:r>
          </a:p>
        </c:rich>
      </c:tx>
      <c:layout>
        <c:manualLayout>
          <c:xMode val="edge"/>
          <c:yMode val="edge"/>
          <c:x val="0.16817331198235252"/>
          <c:y val="3.56347438752783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Hoja3!$C$9:$C$10</c:f>
              <c:numCache>
                <c:formatCode>General</c:formatCode>
                <c:ptCount val="2"/>
                <c:pt idx="0">
                  <c:v>6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6B-43D7-B8DA-1DB4966F62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1399826815"/>
        <c:axId val="1399820095"/>
      </c:barChart>
      <c:catAx>
        <c:axId val="139982681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399820095"/>
        <c:crosses val="autoZero"/>
        <c:auto val="1"/>
        <c:lblAlgn val="ctr"/>
        <c:lblOffset val="100"/>
        <c:noMultiLvlLbl val="0"/>
      </c:catAx>
      <c:valAx>
        <c:axId val="139982009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99826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800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026620-2A3C-401A-8EF8-A6AFE73A4845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E797B36-0B9C-43EA-A903-496879EA47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780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40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D2D8F-6AB8-4846-A8C6-F9BC1830A31A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6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532C5-BBC3-4341-BBBA-4DAE5958E4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77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15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45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779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171450" y="8966"/>
            <a:ext cx="12020549" cy="788894"/>
          </a:xfrm>
          <a:prstGeom prst="rect">
            <a:avLst/>
          </a:prstGeom>
          <a:solidFill>
            <a:srgbClr val="86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6571702"/>
            <a:ext cx="12020549" cy="28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5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1606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605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9949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428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21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086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645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E30BC-8161-475E-8500-B7FBB5E45768}" type="datetimeFigureOut">
              <a:rPr lang="es-MX" smtClean="0"/>
              <a:t>23/12/2025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8CED8-D445-40E7-A576-9D9D6AAD3D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080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498884" y="1801237"/>
            <a:ext cx="847429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PRODUCTIVIDAD DE LA UNIDAD DE TRANSPARENCIA Y ACCESO A LA INFORMACIÓN DE LA SECRETARÍA DE SALUD 2024-2025</a:t>
            </a:r>
          </a:p>
          <a:p>
            <a:pPr algn="ctr"/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L.C. TERESA ALARCON FLORES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6575532"/>
            <a:ext cx="12192000" cy="28417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6958970-7ADB-E961-36D7-AE7DC6BF2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3358" y="381179"/>
            <a:ext cx="6998815" cy="112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950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7070" y="1047508"/>
            <a:ext cx="1073875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Unidad de Transparencia: </a:t>
            </a:r>
          </a:p>
        </p:txBody>
      </p:sp>
      <p:sp>
        <p:nvSpPr>
          <p:cNvPr id="6" name="Rectángulo 5"/>
          <p:cNvSpPr/>
          <p:nvPr/>
        </p:nvSpPr>
        <p:spPr>
          <a:xfrm>
            <a:off x="338828" y="1232174"/>
            <a:ext cx="108390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Es el área responsable para la atención de las solicitudes de información, es la única competente para recibir y tramitar todas las solicitudes de información y las relativas a datos personales que se encuentren bajo la tutela de los Sujetos Obligados.   Integrada por un titular con perfil adecuado y los servidores públicos habilitados que determine el titular.</a:t>
            </a:r>
          </a:p>
          <a:p>
            <a:pPr algn="just">
              <a:lnSpc>
                <a:spcPct val="150000"/>
              </a:lnSpc>
              <a:spcBef>
                <a:spcPct val="50000"/>
              </a:spcBef>
            </a:pP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50000"/>
              </a:spcBef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Atribuciones:</a:t>
            </a:r>
          </a:p>
          <a:p>
            <a:pPr marL="514350" indent="-514350" algn="just">
              <a:spcBef>
                <a:spcPct val="50000"/>
              </a:spcBef>
              <a:buAutoNum type="romanUcPeriod"/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Manejo de Información y Transparencia</a:t>
            </a:r>
          </a:p>
          <a:p>
            <a:pPr marL="514350" indent="-514350" algn="just">
              <a:spcBef>
                <a:spcPct val="50000"/>
              </a:spcBef>
              <a:buAutoNum type="romanUcPeriod"/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Atención de solicitudes</a:t>
            </a:r>
          </a:p>
          <a:p>
            <a:pPr marL="514350" indent="-514350" algn="just">
              <a:spcBef>
                <a:spcPct val="50000"/>
              </a:spcBef>
              <a:buAutoNum type="romanUcPeriod"/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Sobre información clasificada</a:t>
            </a:r>
          </a:p>
          <a:p>
            <a:pPr marL="514350" indent="-514350" algn="just">
              <a:spcBef>
                <a:spcPct val="50000"/>
              </a:spcBef>
              <a:buAutoNum type="romanUcPeriod"/>
            </a:pPr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Sobre datos personales 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0822" y="3372650"/>
            <a:ext cx="3562350" cy="267176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6326430" y="6156971"/>
            <a:ext cx="5652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i="1" dirty="0">
                <a:latin typeface="Calisto MT" panose="02040603050505030304" pitchFamily="18" charset="0"/>
                <a:cs typeface="Arial" panose="020B0604020202020204" pitchFamily="34" charset="0"/>
              </a:rPr>
              <a:t>Art. 52-55 de la Ley número 207 del del Estado de Guerrero</a:t>
            </a:r>
            <a:endParaRPr lang="es-MX" sz="1100" b="1" i="1" dirty="0">
              <a:latin typeface="Calisto MT" panose="02040603050505030304" pitchFamily="18" charset="0"/>
              <a:cs typeface="Arial" panose="020B0604020202020204" pitchFamily="34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1A6EAAF-E846-4234-2D91-B4273DC35E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9035" y="0"/>
            <a:ext cx="5973510" cy="82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45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613F0DF4-51F4-B3AA-27DF-F7703D35E6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043" y="1"/>
            <a:ext cx="7025972" cy="82894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99FCC7D-22EE-55B3-B042-8FF2486C4115}"/>
              </a:ext>
            </a:extLst>
          </p:cNvPr>
          <p:cNvSpPr txBox="1"/>
          <p:nvPr/>
        </p:nvSpPr>
        <p:spPr>
          <a:xfrm>
            <a:off x="301951" y="1128046"/>
            <a:ext cx="11588097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b="1" dirty="0"/>
              <a:t>Introducción.</a:t>
            </a: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La transparencia y el acceso a la información pública constituyen pilares fundamentales de la gestión pública democrática, ya que permiten fortalecer la rendición de cuentas, prevenir la corrupción y fomentar la confianza ciudadana en las instituciones gubernamentales. 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En este contexto, las Unidades de Transparencia desempeñan un papel estratégico al fungir como el enlace entre los sujetos obligados y la sociedad, garantizando el ejercicio efectivo del derecho de acceso a la información, conforme a lo establecido en la Ley General de Transparencia y Acceso a la Información Pública (LGTAIP) y en las leyes estatales en la materia. 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Para asegurar el cumplimiento de estas disposiciones normativas, resulta indispensable la implementación de indicadores de desempeño que permitan medir, evaluar y dar seguimiento a las obligaciones de transparencia y a la calidad en la atención de las solicitudes de información.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Dichos indicadores constituyen herramientas técnicas que facilitan la identificación de áreas de oportunidad, el fortalecimiento de los procesos internos y la mejora continua de las prácticas institucionales en materia de transparencia. 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Los indicadores requeridos para las Unidades de Transparencia deben alinearse tanto a los principios de máxima publicidad, legalidad, eficiencia y responsabilidad, como a las obligaciones de transparencia comunes y específicas previstas en la legislación vigente. Asimismo, las leyes estatales de transparencia, en armonía con la LGTAIP, establecen lineamientos particulares que atienden las características administrativas y operativas de cada entidad federativa, reforzando la necesidad de contar con indicadores claros, medibles y comparables.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En consecuencia, el uso adecuado de indicadores en las Unidades de Transparencia no solo permite verificar el grado de cumplimiento normativo, sino que también contribuye a consolidar una cultura de transparencia, acceso a la información y participación ciudadana, fortaleciendo el desempeño institucional y la gobernanza democrática en los ámbitos federal, estatal y municipal.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23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FC77AB-0847-81C0-43D5-76856A8D8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8023D3D-3C67-B4AE-5BDD-A4986AE19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043" y="1"/>
            <a:ext cx="7025972" cy="828942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D19448D2-2BC8-5B3C-E737-0798F755845C}"/>
              </a:ext>
            </a:extLst>
          </p:cNvPr>
          <p:cNvSpPr txBox="1"/>
          <p:nvPr/>
        </p:nvSpPr>
        <p:spPr>
          <a:xfrm>
            <a:off x="204434" y="957130"/>
            <a:ext cx="1160518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>
                <a:latin typeface="Arial" panose="020B0604020202020204" pitchFamily="34" charset="0"/>
                <a:cs typeface="Arial" panose="020B0604020202020204" pitchFamily="34" charset="0"/>
              </a:rPr>
              <a:t>INDICADORES.</a:t>
            </a:r>
          </a:p>
          <a:p>
            <a:pPr marL="342900" indent="-342900" algn="just">
              <a:buAutoNum type="arabicPeriod"/>
            </a:pPr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Indicadores de gestión y operación.</a:t>
            </a: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Evaluar la eficiencia interna de la Unidad de Transparencia. </a:t>
            </a: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- Porcentaje de solicitudes atendidas en plazo legal, solicitudes respondidas en tiempo para medir el cumplimiento de los plazos establecidos en la Ley. Objetivo 1:evaluar la agilidad del proceso, número de solicitudes atendidas por servidor público Objetivo 2: Medir la carga de trabajo y productividad del personal de la Unidad de Transparencia.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2. Indicadores de cumplimiento normativo, miden el grado de apego a la normatividad en materia de transparencia. </a:t>
            </a:r>
          </a:p>
          <a:p>
            <a:pPr marL="285750" indent="-285750" algn="just">
              <a:buFontTx/>
              <a:buChar char="-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Porcentaje de cumplimiento de obligaciones de transparencia, Fuente: Verificación del organismo garante (</a:t>
            </a:r>
            <a:r>
              <a:rPr lang="es-MX" sz="1400" dirty="0" err="1">
                <a:latin typeface="Arial" panose="020B0604020202020204" pitchFamily="34" charset="0"/>
                <a:cs typeface="Arial" panose="020B0604020202020204" pitchFamily="34" charset="0"/>
              </a:rPr>
              <a:t>Itaigro</a:t>
            </a: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, órgano estatal).Objetivo 1: Asegurar la publicación completa y actualizada de información. Índice de actualización del portal de transparencia. Objetivo 2: Verificar la vigencia de la información pública. Número de observaciones del órgano garante Objetivo 3: Identificar áreas de riesgo y mejora.</a:t>
            </a:r>
          </a:p>
          <a:p>
            <a:pPr marL="285750" indent="-285750" algn="just">
              <a:buFontTx/>
              <a:buChar char="-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3. Indicadores de resultados e impacto .</a:t>
            </a:r>
          </a:p>
          <a:p>
            <a:pPr marL="285750" indent="-285750" algn="just">
              <a:buFontTx/>
              <a:buChar char="-"/>
            </a:pPr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Miden los efectos del trabajo de la UT en la garantía del derecho de acceso a la información. Tasa de recursos de revisión interpuestos. Objetivo 1: Identificar inconformidades ciudadanas. Porcentaje de recursos de revisión resueltos a favor del sujeto obligado. Objetivo 2: Evaluar el impacto de la información proactiva. </a:t>
            </a:r>
          </a:p>
          <a:p>
            <a:pPr marL="285750" indent="-285750" algn="just">
              <a:buFontTx/>
              <a:buChar char="-"/>
            </a:pPr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4. Indicadores de capacitación y mejora continua.</a:t>
            </a: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-    Evalúan el fortalecimiento institucional. Porcentaje de servidores públicos capacitados en transparencia y protección de datos Objetivo 1: Medir el nivel de profesionalización. Número de acciones de mejora implementadas Objetivo 2: Dar seguimiento a recomendaciones y auditorías.</a:t>
            </a:r>
          </a:p>
          <a:p>
            <a:pPr algn="just"/>
            <a:endParaRPr lang="es-MX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MX" sz="1400" dirty="0">
                <a:latin typeface="Arial" panose="020B0604020202020204" pitchFamily="34" charset="0"/>
                <a:cs typeface="Arial" panose="020B0604020202020204" pitchFamily="34" charset="0"/>
              </a:rPr>
              <a:t> Justificación, estos indicadores permiten a las Unidades de Transparencia medir eficiencia, legalidad, calidad e impacto social, facilitando la toma de decisiones, la rendición de cuentas y la mejora continua. Además, son una base sólida para informes institucionales, Programas Anuales de Trabajo y evaluaciones internas o externas</a:t>
            </a: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6411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C7EAEE40-F3FB-D3AE-41C9-B221201CA5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043" y="1"/>
            <a:ext cx="7025972" cy="828942"/>
          </a:xfrm>
          <a:prstGeom prst="rect">
            <a:avLst/>
          </a:prstGeom>
        </p:spPr>
      </p:pic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5119F33B-1946-D3CF-F891-ACE367807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940690"/>
              </p:ext>
            </p:extLst>
          </p:nvPr>
        </p:nvGraphicFramePr>
        <p:xfrm>
          <a:off x="883920" y="1402080"/>
          <a:ext cx="9550400" cy="47748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102">
                  <a:extLst>
                    <a:ext uri="{9D8B030D-6E8A-4147-A177-3AD203B41FA5}">
                      <a16:colId xmlns:a16="http://schemas.microsoft.com/office/drawing/2014/main" val="1792937693"/>
                    </a:ext>
                  </a:extLst>
                </a:gridCol>
                <a:gridCol w="4109393">
                  <a:extLst>
                    <a:ext uri="{9D8B030D-6E8A-4147-A177-3AD203B41FA5}">
                      <a16:colId xmlns:a16="http://schemas.microsoft.com/office/drawing/2014/main" val="1080063541"/>
                    </a:ext>
                  </a:extLst>
                </a:gridCol>
                <a:gridCol w="1527300">
                  <a:extLst>
                    <a:ext uri="{9D8B030D-6E8A-4147-A177-3AD203B41FA5}">
                      <a16:colId xmlns:a16="http://schemas.microsoft.com/office/drawing/2014/main" val="3127664302"/>
                    </a:ext>
                  </a:extLst>
                </a:gridCol>
                <a:gridCol w="1718213">
                  <a:extLst>
                    <a:ext uri="{9D8B030D-6E8A-4147-A177-3AD203B41FA5}">
                      <a16:colId xmlns:a16="http://schemas.microsoft.com/office/drawing/2014/main" val="3245587529"/>
                    </a:ext>
                  </a:extLst>
                </a:gridCol>
                <a:gridCol w="1546392">
                  <a:extLst>
                    <a:ext uri="{9D8B030D-6E8A-4147-A177-3AD203B41FA5}">
                      <a16:colId xmlns:a16="http://schemas.microsoft.com/office/drawing/2014/main" val="381771656"/>
                    </a:ext>
                  </a:extLst>
                </a:gridCol>
              </a:tblGrid>
              <a:tr h="82068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RECIBIDAS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ANTENDIDAS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PENDIENTES</a:t>
                      </a:r>
                      <a:endParaRPr lang="es-MX" sz="1400" b="1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681141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SOLICITUDES DE INFORMACIÓN 2024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655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649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363605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SOLICITUDES DE INFORMACIÓN 2025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413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  <a:endParaRPr lang="es-MX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03170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81208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43556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894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25073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947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82454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0032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815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2342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39519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16229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3311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6847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7821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042402"/>
                  </a:ext>
                </a:extLst>
              </a:tr>
            </a:tbl>
          </a:graphicData>
        </a:graphic>
      </p:graphicFrame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7C86BAAF-4363-A9B5-4768-D4417F56CA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6886273"/>
              </p:ext>
            </p:extLst>
          </p:nvPr>
        </p:nvGraphicFramePr>
        <p:xfrm>
          <a:off x="1802649" y="3325812"/>
          <a:ext cx="7717366" cy="285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B48574B4-1916-BBAE-BEAA-6B982C4D7A61}"/>
              </a:ext>
            </a:extLst>
          </p:cNvPr>
          <p:cNvSpPr txBox="1"/>
          <p:nvPr/>
        </p:nvSpPr>
        <p:spPr>
          <a:xfrm>
            <a:off x="883920" y="946234"/>
            <a:ext cx="61016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MX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INDICADORES DE GESTIÓN Y OPERACIÓN.</a:t>
            </a:r>
          </a:p>
        </p:txBody>
      </p:sp>
    </p:spTree>
    <p:extLst>
      <p:ext uri="{BB962C8B-B14F-4D97-AF65-F5344CB8AC3E}">
        <p14:creationId xmlns:p14="http://schemas.microsoft.com/office/powerpoint/2010/main" val="3968038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5AF29DF-D941-FA64-5028-9BE18138C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043" y="1"/>
            <a:ext cx="7025972" cy="82894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1819847-8859-4469-1AE8-59037626ACB0}"/>
              </a:ext>
            </a:extLst>
          </p:cNvPr>
          <p:cNvSpPr txBox="1"/>
          <p:nvPr/>
        </p:nvSpPr>
        <p:spPr>
          <a:xfrm>
            <a:off x="435835" y="1125347"/>
            <a:ext cx="1075915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600" b="1" dirty="0">
                <a:latin typeface="Arial" panose="020B0604020202020204" pitchFamily="34" charset="0"/>
                <a:cs typeface="Arial" panose="020B0604020202020204" pitchFamily="34" charset="0"/>
              </a:rPr>
              <a:t>2. INDICADORES DE CUMPLIMIENTO NORMATIVO, MIDEN EL GRADO DE APEGO A LA NORMATIVIDAD EN MATERIA DE TRANSPARENCIA.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BE04DE86-A017-67B7-E4FE-5040E10AA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248861"/>
              </p:ext>
            </p:extLst>
          </p:nvPr>
        </p:nvGraphicFramePr>
        <p:xfrm>
          <a:off x="909557" y="1905712"/>
          <a:ext cx="9994876" cy="46036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120">
                  <a:extLst>
                    <a:ext uri="{9D8B030D-6E8A-4147-A177-3AD203B41FA5}">
                      <a16:colId xmlns:a16="http://schemas.microsoft.com/office/drawing/2014/main" val="1792937693"/>
                    </a:ext>
                  </a:extLst>
                </a:gridCol>
                <a:gridCol w="6534237">
                  <a:extLst>
                    <a:ext uri="{9D8B030D-6E8A-4147-A177-3AD203B41FA5}">
                      <a16:colId xmlns:a16="http://schemas.microsoft.com/office/drawing/2014/main" val="1080063541"/>
                    </a:ext>
                  </a:extLst>
                </a:gridCol>
                <a:gridCol w="2428519">
                  <a:extLst>
                    <a:ext uri="{9D8B030D-6E8A-4147-A177-3AD203B41FA5}">
                      <a16:colId xmlns:a16="http://schemas.microsoft.com/office/drawing/2014/main" val="3127664302"/>
                    </a:ext>
                  </a:extLst>
                </a:gridCol>
              </a:tblGrid>
              <a:tr h="64948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MX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RESULTADO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681141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VERIFICACIÓN DE INFORMACIÓN (SIPOT) 2024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93.56%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363605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VERIFICACIÓN DE INFORMACIÓN (SIPOT)2025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97.47%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03170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81208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43556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894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25073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947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82454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0032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815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2342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39519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16229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3311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6847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7821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042402"/>
                  </a:ext>
                </a:extLst>
              </a:tr>
            </a:tbl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A0159E5-1D2B-A3F7-89EA-D69C74722F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614052"/>
              </p:ext>
            </p:extLst>
          </p:nvPr>
        </p:nvGraphicFramePr>
        <p:xfrm>
          <a:off x="1802649" y="3325812"/>
          <a:ext cx="7717366" cy="285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5986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D8DABE8-1927-4654-899F-25BF883E4A49}"/>
              </a:ext>
            </a:extLst>
          </p:cNvPr>
          <p:cNvSpPr txBox="1"/>
          <p:nvPr/>
        </p:nvSpPr>
        <p:spPr>
          <a:xfrm>
            <a:off x="538386" y="1016097"/>
            <a:ext cx="61016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3. INDICADORES DE RESULTADOS E IMPACTO </a:t>
            </a:r>
            <a:endParaRPr lang="es-MX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09580E1-0455-51BE-6D4D-0F252F61E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4043" y="1"/>
            <a:ext cx="7025972" cy="828942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62698B2-1929-C4AE-C9FA-6F7E42DAD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1741184"/>
              </p:ext>
            </p:extLst>
          </p:nvPr>
        </p:nvGraphicFramePr>
        <p:xfrm>
          <a:off x="824100" y="1624632"/>
          <a:ext cx="9994876" cy="43131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120">
                  <a:extLst>
                    <a:ext uri="{9D8B030D-6E8A-4147-A177-3AD203B41FA5}">
                      <a16:colId xmlns:a16="http://schemas.microsoft.com/office/drawing/2014/main" val="1792937693"/>
                    </a:ext>
                  </a:extLst>
                </a:gridCol>
                <a:gridCol w="6534237">
                  <a:extLst>
                    <a:ext uri="{9D8B030D-6E8A-4147-A177-3AD203B41FA5}">
                      <a16:colId xmlns:a16="http://schemas.microsoft.com/office/drawing/2014/main" val="1080063541"/>
                    </a:ext>
                  </a:extLst>
                </a:gridCol>
                <a:gridCol w="2428519">
                  <a:extLst>
                    <a:ext uri="{9D8B030D-6E8A-4147-A177-3AD203B41FA5}">
                      <a16:colId xmlns:a16="http://schemas.microsoft.com/office/drawing/2014/main" val="3127664302"/>
                    </a:ext>
                  </a:extLst>
                </a:gridCol>
              </a:tblGrid>
              <a:tr h="3589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MX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RESULTADO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681141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RECURSOS DE REVISIÓN  (SICOM) 2024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363605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RECURSOS DE REVISIÓN  (SICOM)</a:t>
                      </a:r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03170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81208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43556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894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25073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947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82454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0032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815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2342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39519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16229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3311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6847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7821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042402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CA3A1DD6-51DC-8B04-09CE-FB1E55B6F7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359831"/>
              </p:ext>
            </p:extLst>
          </p:nvPr>
        </p:nvGraphicFramePr>
        <p:xfrm>
          <a:off x="1802649" y="3325812"/>
          <a:ext cx="7717366" cy="285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8016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860AC11-16A2-A0A0-BFAA-37213732154D}"/>
              </a:ext>
            </a:extLst>
          </p:cNvPr>
          <p:cNvSpPr txBox="1"/>
          <p:nvPr/>
        </p:nvSpPr>
        <p:spPr>
          <a:xfrm>
            <a:off x="299102" y="1042121"/>
            <a:ext cx="97763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800" b="1" dirty="0">
                <a:latin typeface="Arial" panose="020B0604020202020204" pitchFamily="34" charset="0"/>
                <a:cs typeface="Arial" panose="020B0604020202020204" pitchFamily="34" charset="0"/>
              </a:rPr>
              <a:t>4. INDICADORES DE CAPACITACIÓN Y MEJORA CONTINUA.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C88D460-BC30-D8EF-FEE6-5EDE0A8A2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0669" y="1"/>
            <a:ext cx="5973510" cy="828942"/>
          </a:xfrm>
          <a:prstGeom prst="rect">
            <a:avLst/>
          </a:prstGeom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97751DA-8990-E855-18C2-433D396D6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140230"/>
              </p:ext>
            </p:extLst>
          </p:nvPr>
        </p:nvGraphicFramePr>
        <p:xfrm>
          <a:off x="824100" y="1688452"/>
          <a:ext cx="9994876" cy="43131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2120">
                  <a:extLst>
                    <a:ext uri="{9D8B030D-6E8A-4147-A177-3AD203B41FA5}">
                      <a16:colId xmlns:a16="http://schemas.microsoft.com/office/drawing/2014/main" val="1792937693"/>
                    </a:ext>
                  </a:extLst>
                </a:gridCol>
                <a:gridCol w="6534237">
                  <a:extLst>
                    <a:ext uri="{9D8B030D-6E8A-4147-A177-3AD203B41FA5}">
                      <a16:colId xmlns:a16="http://schemas.microsoft.com/office/drawing/2014/main" val="1080063541"/>
                    </a:ext>
                  </a:extLst>
                </a:gridCol>
                <a:gridCol w="2428519">
                  <a:extLst>
                    <a:ext uri="{9D8B030D-6E8A-4147-A177-3AD203B41FA5}">
                      <a16:colId xmlns:a16="http://schemas.microsoft.com/office/drawing/2014/main" val="3127664302"/>
                    </a:ext>
                  </a:extLst>
                </a:gridCol>
              </a:tblGrid>
              <a:tr h="35892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NP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AÑO</a:t>
                      </a:r>
                      <a:endParaRPr lang="es-MX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buNone/>
                      </a:pPr>
                      <a:r>
                        <a:rPr lang="es-MX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RESULTADO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681141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CAPACITACIONES   2024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363605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s-MX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CAPACITACIONES 2025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403170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881208"/>
                  </a:ext>
                </a:extLst>
              </a:tr>
              <a:tr h="38236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43556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8948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825073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947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82454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0600322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815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234225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39519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016229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33117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26847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8778219"/>
                  </a:ext>
                </a:extLst>
              </a:tr>
              <a:tr h="18651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MX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042402"/>
                  </a:ext>
                </a:extLst>
              </a:tr>
            </a:tbl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0D203C1-9393-0836-4C32-AE456B02F9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9404442"/>
              </p:ext>
            </p:extLst>
          </p:nvPr>
        </p:nvGraphicFramePr>
        <p:xfrm>
          <a:off x="1759920" y="2778881"/>
          <a:ext cx="7093523" cy="2724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207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/>
        </p:nvSpPr>
        <p:spPr>
          <a:xfrm>
            <a:off x="162369" y="1473183"/>
            <a:ext cx="11552413" cy="3243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Constitución Política Estados Unidos Mexicanos. Artículo 06. </a:t>
            </a:r>
          </a:p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Ley General de Transparencia Y Acceso  a la Información Pública</a:t>
            </a:r>
          </a:p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Ley General de Protección de Datos Personales en Posesión de Sujetos Obligados</a:t>
            </a:r>
          </a:p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Ley Número 207 de Transparencia y Acceso  a la Información Pública del Estado de Guerrero</a:t>
            </a:r>
          </a:p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Ley Numero 466 de Protección de Datos Personales en Posesión de Sujetos Obligados del Estado de Guerrero</a:t>
            </a:r>
          </a:p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ES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Lineamientos Generales de Datos Personales</a:t>
            </a:r>
          </a:p>
          <a:p>
            <a:pPr marL="1243330" marR="953770" indent="-342900" algn="just">
              <a:lnSpc>
                <a:spcPct val="121000"/>
              </a:lnSpc>
              <a:spcBef>
                <a:spcPts val="4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s-MX" sz="14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Lineamientos técnicos generales para la publicación, homologación y estandarización de la información de las obligaciones establecidas en el título quinto y en la fracción IV del artículo 31 de la Ley General de Transparencia y Acceso a la Información Pública, que deben de difundir los sujetos obligados en los portales de Internet y en la Plataforma Nacional de Transparencia.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CD31792-BEC0-1317-B003-97E7565B8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4134" y="-22483"/>
            <a:ext cx="5973510" cy="808549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746192" y="806459"/>
            <a:ext cx="4911697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Marco</a:t>
            </a:r>
            <a:r>
              <a:rPr lang="es-MX" b="1" dirty="0">
                <a:ln w="3175">
                  <a:solidFill>
                    <a:schemeClr val="bg1"/>
                  </a:solidFill>
                </a:ln>
                <a:effectLst>
                  <a:outerShdw blurRad="50800" dist="76200" dir="8160000" algn="tr" rotWithShape="0">
                    <a:prstClr val="black">
                      <a:alpha val="84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Jurídico:</a:t>
            </a:r>
            <a:endParaRPr lang="es-MX" b="1" dirty="0">
              <a:ln w="3175">
                <a:solidFill>
                  <a:schemeClr val="bg1"/>
                </a:solidFill>
              </a:ln>
              <a:effectLst>
                <a:outerShdw blurRad="50800" dist="76200" dir="8160000" algn="tr" rotWithShape="0">
                  <a:prstClr val="black">
                    <a:alpha val="84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265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577238" y="820396"/>
            <a:ext cx="10502783" cy="2822171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Es el deber de todo Gobierno informar, dar cuentas y poner a disposición de sus ciudadanos la información pública y al mismo tiempo tiene por objeto regular y garantizar el derecho de cualquier persona al acceso a la información pública que generen, administren o se encuentren en poder de sujetos obligados señalados en la Ley y de los contenidos en los artículos 6, apartado A de la Constitución Política de lo Estados Unidos Mexicanos y 2, 4, 5, 6, 120, 121, 122 y 123 de la Constitución Política del Estado Libre y Soberano de Guerrero. </a:t>
            </a:r>
            <a:endParaRPr lang="es-MX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04799" y="5567963"/>
            <a:ext cx="525606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1100" b="1" i="1" dirty="0">
                <a:cs typeface="Arial" panose="020B0604020202020204" pitchFamily="34" charset="0"/>
              </a:rPr>
              <a:t>(Articulo 1° de la Ley Número 207 de Transparencia y Acceso a la Información Pública del Estado de Guerrero.)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337B321-64D6-CFE0-5AD8-6642E4950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9035" y="0"/>
            <a:ext cx="5973510" cy="82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197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3308</TotalTime>
  <Words>1170</Words>
  <Application>Microsoft Office PowerPoint</Application>
  <PresentationFormat>Panorámica</PresentationFormat>
  <Paragraphs>100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Calisto MT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 el deber de todo Gobierno informar, dar cuentas y poner a disposición de sus ciudadanos la información pública y al mismo tiempo tiene por objeto regular y garantizar el derecho de cualquier persona al acceso a la información pública que generen, administren o se encuentren en poder de sujetos obligados señalados en la Ley y de los contenidos en los artículos 6, apartado A de la Constitución Política de lo Estados Unidos Mexicanos y 2, 4, 5, 6, 120, 121, 122 y 123 de la Constitución Política del Estado Libre y Soberano de Guerrero.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Informacion de seguridad 2023</cp:lastModifiedBy>
  <cp:revision>99</cp:revision>
  <cp:lastPrinted>2025-12-23T20:47:41Z</cp:lastPrinted>
  <dcterms:created xsi:type="dcterms:W3CDTF">2021-12-26T14:34:31Z</dcterms:created>
  <dcterms:modified xsi:type="dcterms:W3CDTF">2025-12-23T20:51:32Z</dcterms:modified>
</cp:coreProperties>
</file>